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7" r:id="rId2"/>
    <p:sldId id="318" r:id="rId3"/>
    <p:sldId id="317" r:id="rId4"/>
    <p:sldId id="323" r:id="rId5"/>
    <p:sldId id="338" r:id="rId6"/>
    <p:sldId id="365" r:id="rId7"/>
    <p:sldId id="363" r:id="rId8"/>
    <p:sldId id="336" r:id="rId9"/>
    <p:sldId id="328" r:id="rId10"/>
    <p:sldId id="345" r:id="rId11"/>
    <p:sldId id="364" r:id="rId12"/>
    <p:sldId id="29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920"/>
    <a:srgbClr val="2EDC23"/>
    <a:srgbClr val="38FF2A"/>
    <a:srgbClr val="FFF4BB"/>
    <a:srgbClr val="FFE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93632"/>
  </p:normalViewPr>
  <p:slideViewPr>
    <p:cSldViewPr snapToGrid="0" snapToObjects="1">
      <p:cViewPr>
        <p:scale>
          <a:sx n="100" d="100"/>
          <a:sy n="100" d="100"/>
        </p:scale>
        <p:origin x="224" y="-1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7B65A-4C94-C34B-B803-EBBF27D763AA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6B7EA-8117-A749-B880-449073606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92D5C-CA90-E548-9652-9D7F6F2862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50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6B7EA-8117-A749-B880-4490736067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39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6B7EA-8117-A749-B880-4490736067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3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52-C21B-0049-994F-8D3EE7516FCF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C58-0C12-9347-B632-29D9ABC2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5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52-C21B-0049-994F-8D3EE7516FCF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C58-0C12-9347-B632-29D9ABC2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8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52-C21B-0049-994F-8D3EE7516FCF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C58-0C12-9347-B632-29D9ABC2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1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52-C21B-0049-994F-8D3EE7516FCF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C58-0C12-9347-B632-29D9ABC2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2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52-C21B-0049-994F-8D3EE7516FCF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C58-0C12-9347-B632-29D9ABC2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3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52-C21B-0049-994F-8D3EE7516FCF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C58-0C12-9347-B632-29D9ABC2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52-C21B-0049-994F-8D3EE7516FCF}" type="datetimeFigureOut">
              <a:rPr lang="en-US" smtClean="0"/>
              <a:t>4/4/17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C58-0C12-9347-B632-29D9ABC2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5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52-C21B-0049-994F-8D3EE7516FCF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C58-0C12-9347-B632-29D9ABC2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3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52-C21B-0049-994F-8D3EE7516FCF}" type="datetimeFigureOut">
              <a:rPr lang="en-US" smtClean="0"/>
              <a:t>4/4/17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C58-0C12-9347-B632-29D9ABC2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7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52-C21B-0049-994F-8D3EE7516FCF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C58-0C12-9347-B632-29D9ABC2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8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52-C21B-0049-994F-8D3EE7516FCF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C58-0C12-9347-B632-29D9ABC2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5752-C21B-0049-994F-8D3EE7516FCF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2C58-0C12-9347-B632-29D9ABC21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7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732" y="194232"/>
            <a:ext cx="8763667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Please </a:t>
            </a:r>
            <a:r>
              <a:rPr lang="en-US" sz="3200" b="1" dirty="0" smtClean="0">
                <a:solidFill>
                  <a:srgbClr val="FF0000"/>
                </a:solidFill>
              </a:rPr>
              <a:t>pull out </a:t>
            </a:r>
            <a:r>
              <a:rPr lang="en-US" sz="3200" b="1" dirty="0" smtClean="0"/>
              <a:t>the following </a:t>
            </a:r>
            <a:r>
              <a:rPr lang="en-US" sz="3200" b="1" dirty="0" smtClean="0">
                <a:solidFill>
                  <a:srgbClr val="FF0000"/>
                </a:solidFill>
              </a:rPr>
              <a:t>BEFORE</a:t>
            </a:r>
            <a:r>
              <a:rPr lang="en-US" sz="3200" b="1" dirty="0" smtClean="0"/>
              <a:t> class starts:</a:t>
            </a:r>
          </a:p>
          <a:p>
            <a:endParaRPr lang="en-US" sz="1400" b="1" dirty="0" smtClean="0"/>
          </a:p>
          <a:p>
            <a:pPr marL="628650" indent="-285750">
              <a:lnSpc>
                <a:spcPct val="90000"/>
              </a:lnSpc>
              <a:buFont typeface="Arial"/>
              <a:buChar char="•"/>
            </a:pPr>
            <a:r>
              <a:rPr lang="en-US" sz="2800" dirty="0" smtClean="0"/>
              <a:t>Interactive Notebooks (INB)</a:t>
            </a:r>
          </a:p>
          <a:p>
            <a:endParaRPr lang="en-US" sz="1400" dirty="0"/>
          </a:p>
          <a:p>
            <a:r>
              <a:rPr lang="en-US" sz="3200" b="1" dirty="0" smtClean="0"/>
              <a:t>The Starter:</a:t>
            </a:r>
          </a:p>
          <a:p>
            <a:pPr marL="635000" indent="-292100">
              <a:buFont typeface="Arial"/>
              <a:buChar char="•"/>
            </a:pPr>
            <a:r>
              <a:rPr lang="en-US" sz="2800" dirty="0" smtClean="0"/>
              <a:t>No Starter Today, be ready to begin at the bell.</a:t>
            </a:r>
          </a:p>
          <a:p>
            <a:endParaRPr lang="en-US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-495300" y="635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8731" y="2759921"/>
            <a:ext cx="8763667" cy="3457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Fill in your Table of Contents:</a:t>
            </a:r>
          </a:p>
          <a:p>
            <a:endParaRPr lang="en-US" sz="1000" b="1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</a:rPr>
              <a:t>7.1  	pg. 96		Writing Equations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</a:rPr>
              <a:t>7.2  	pg. 98		Solving Equations with Add or </a:t>
            </a:r>
            <a:r>
              <a:rPr lang="en-US" sz="2800" dirty="0" err="1">
                <a:solidFill>
                  <a:srgbClr val="000000"/>
                </a:solidFill>
              </a:rPr>
              <a:t>Subt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7.3  	pg. 100	Solving Equations with </a:t>
            </a:r>
            <a:r>
              <a:rPr lang="en-US" sz="2800" dirty="0" err="1"/>
              <a:t>Mult</a:t>
            </a:r>
            <a:r>
              <a:rPr lang="en-US" sz="2800" dirty="0"/>
              <a:t>. or Div.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7.4  	pg. 102	Solving Equations in Two Variables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7.5a  	pg. 104	</a:t>
            </a:r>
            <a:r>
              <a:rPr lang="en-US" sz="2800" dirty="0" smtClean="0"/>
              <a:t>Writing </a:t>
            </a:r>
            <a:r>
              <a:rPr lang="en-US" sz="2800" dirty="0"/>
              <a:t>Inequalities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FF0000"/>
                </a:solidFill>
              </a:rPr>
              <a:t>7.5b  	pg. 106	Graphing </a:t>
            </a:r>
            <a:r>
              <a:rPr lang="en-US" sz="2800" dirty="0">
                <a:solidFill>
                  <a:srgbClr val="FF0000"/>
                </a:solidFill>
              </a:rPr>
              <a:t>Inequalities</a:t>
            </a:r>
          </a:p>
        </p:txBody>
      </p:sp>
    </p:spTree>
    <p:extLst>
      <p:ext uri="{BB962C8B-B14F-4D97-AF65-F5344CB8AC3E}">
        <p14:creationId xmlns:p14="http://schemas.microsoft.com/office/powerpoint/2010/main" val="288250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227"/>
            <a:ext cx="7772400" cy="91857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nime Ace 2.0 BB"/>
                <a:cs typeface="Anime Ace 2.0 BB"/>
              </a:rPr>
              <a:t>Exit Ticket Time! </a:t>
            </a:r>
            <a:r>
              <a:rPr lang="en-US" dirty="0" smtClean="0">
                <a:latin typeface="Anime Ace 2.0 BB"/>
                <a:cs typeface="Anime Ace 2.0 BB"/>
                <a:sym typeface="Wingdings"/>
              </a:rPr>
              <a:t></a:t>
            </a:r>
            <a:endParaRPr lang="en-US" dirty="0">
              <a:latin typeface="Anime Ace 2.0 BB"/>
              <a:cs typeface="Anime Ace 2.0 BB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37350" y="4998731"/>
            <a:ext cx="2406650" cy="5002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96950" y="5074805"/>
            <a:ext cx="628650" cy="5002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73150" y="2320595"/>
            <a:ext cx="628650" cy="5002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4" t="-2" r="53995" b="49913"/>
          <a:stretch/>
        </p:blipFill>
        <p:spPr>
          <a:xfrm>
            <a:off x="336550" y="1444650"/>
            <a:ext cx="5259812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8700" y="2260348"/>
            <a:ext cx="5575300" cy="387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850" y="3201838"/>
            <a:ext cx="2044700" cy="558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850" y="2028495"/>
            <a:ext cx="1917700" cy="584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850" y="5587748"/>
            <a:ext cx="1993900" cy="5461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7350" y="4389131"/>
            <a:ext cx="21082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12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227"/>
            <a:ext cx="7772400" cy="91857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nime Ace 2.0 BB"/>
                <a:cs typeface="Anime Ace 2.0 BB"/>
              </a:rPr>
              <a:t>Exit Ticket Time! </a:t>
            </a:r>
            <a:r>
              <a:rPr lang="en-US" dirty="0" smtClean="0">
                <a:latin typeface="Anime Ace 2.0 BB"/>
                <a:cs typeface="Anime Ace 2.0 BB"/>
                <a:sym typeface="Wingdings"/>
              </a:rPr>
              <a:t></a:t>
            </a:r>
            <a:endParaRPr lang="en-US" dirty="0">
              <a:latin typeface="Anime Ace 2.0 BB"/>
              <a:cs typeface="Anime Ace 2.0 BB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37350" y="4998731"/>
            <a:ext cx="2406650" cy="5002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96950" y="5074805"/>
            <a:ext cx="628650" cy="5002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73150" y="2320595"/>
            <a:ext cx="628650" cy="5002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4" t="-2" r="53995" b="49913"/>
          <a:stretch/>
        </p:blipFill>
        <p:spPr>
          <a:xfrm>
            <a:off x="336550" y="1444650"/>
            <a:ext cx="5259812" cy="5486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8700" y="2260348"/>
            <a:ext cx="5575300" cy="387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850" y="3201838"/>
            <a:ext cx="2044700" cy="558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850" y="2028495"/>
            <a:ext cx="1917700" cy="584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850" y="5587748"/>
            <a:ext cx="1993900" cy="5461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7350" y="4389131"/>
            <a:ext cx="2108200" cy="609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68550" y="1955190"/>
            <a:ext cx="742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halkduster"/>
                <a:cs typeface="Chalkduster"/>
              </a:rPr>
              <a:t>B</a:t>
            </a:r>
            <a:endParaRPr lang="en-US" sz="4000" b="1" dirty="0">
              <a:solidFill>
                <a:srgbClr val="FF0000"/>
              </a:solidFill>
              <a:latin typeface="Chalkduster"/>
              <a:cs typeface="Chalkduste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9213" y="87504"/>
            <a:ext cx="82358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8550" y="3201838"/>
            <a:ext cx="742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halkduster"/>
                <a:cs typeface="Chalkduster"/>
              </a:rPr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8550" y="4543188"/>
            <a:ext cx="742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halkduster"/>
                <a:cs typeface="Chalkduster"/>
              </a:rPr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68550" y="5779905"/>
            <a:ext cx="742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halkduster"/>
                <a:cs typeface="Chalkduster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3779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01600"/>
            <a:ext cx="8077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Take a Ride:</a:t>
            </a:r>
          </a:p>
          <a:p>
            <a:endParaRPr lang="en-US" dirty="0" smtClean="0"/>
          </a:p>
          <a:p>
            <a:pPr marL="406400" indent="-406400">
              <a:buFont typeface="Arial"/>
              <a:buChar char="•"/>
            </a:pPr>
            <a:r>
              <a:rPr lang="en-US" sz="4000" dirty="0" smtClean="0"/>
              <a:t>Put away all your materials.</a:t>
            </a:r>
          </a:p>
          <a:p>
            <a:endParaRPr lang="en-US" sz="1400" dirty="0" smtClean="0"/>
          </a:p>
          <a:p>
            <a:pPr marL="1028700" lvl="1" indent="-571500">
              <a:buFont typeface="Wingdings" charset="2"/>
              <a:buChar char="q"/>
            </a:pPr>
            <a:r>
              <a:rPr lang="en-US" sz="3200" dirty="0"/>
              <a:t>Notes </a:t>
            </a:r>
            <a:r>
              <a:rPr lang="en-US" sz="3200" dirty="0" smtClean="0"/>
              <a:t>&amp; Homework in </a:t>
            </a:r>
            <a:r>
              <a:rPr lang="en-US" sz="3200" dirty="0"/>
              <a:t>your math </a:t>
            </a:r>
            <a:r>
              <a:rPr lang="en-US" sz="3200" dirty="0" smtClean="0"/>
              <a:t>folder</a:t>
            </a:r>
          </a:p>
          <a:p>
            <a:pPr marL="1028700" lvl="1" indent="-571500">
              <a:buFont typeface="Wingdings" charset="2"/>
              <a:buChar char="q"/>
            </a:pPr>
            <a:r>
              <a:rPr lang="en-US" sz="3200" dirty="0" smtClean="0"/>
              <a:t>INB </a:t>
            </a:r>
            <a:r>
              <a:rPr lang="en-US" sz="3200" dirty="0"/>
              <a:t>back in your </a:t>
            </a:r>
            <a:r>
              <a:rPr lang="en-US" sz="3200" dirty="0" smtClean="0"/>
              <a:t>cubby</a:t>
            </a:r>
          </a:p>
          <a:p>
            <a:pPr marL="1028700" lvl="1" indent="-571500">
              <a:buFont typeface="Wingdings" charset="2"/>
              <a:buChar char="q"/>
            </a:pPr>
            <a:r>
              <a:rPr lang="en-US" sz="3200" dirty="0" smtClean="0"/>
              <a:t>Put away your </a:t>
            </a:r>
            <a:r>
              <a:rPr lang="en-US" sz="3200" dirty="0" err="1" smtClean="0"/>
              <a:t>ClearBoard</a:t>
            </a:r>
            <a:r>
              <a:rPr lang="en-US" sz="3200" dirty="0" smtClean="0"/>
              <a:t> materials</a:t>
            </a:r>
            <a:endParaRPr lang="en-US" sz="3200" dirty="0"/>
          </a:p>
          <a:p>
            <a:pPr marL="1028700" lvl="1" indent="-571500">
              <a:buFont typeface="Wingdings" charset="2"/>
              <a:buChar char="q"/>
            </a:pPr>
            <a:r>
              <a:rPr lang="en-US" sz="3200" dirty="0" smtClean="0"/>
              <a:t>Turn in your Exit Ticket to the basket on the purple counter</a:t>
            </a:r>
          </a:p>
          <a:p>
            <a:pPr marL="1028700" lvl="1" indent="-571500">
              <a:buFont typeface="Wingdings" charset="2"/>
              <a:buChar char="q"/>
            </a:pPr>
            <a:r>
              <a:rPr lang="en-US" sz="3200" dirty="0" smtClean="0"/>
              <a:t>Give your red pen to Ms. Hatch</a:t>
            </a:r>
          </a:p>
          <a:p>
            <a:pPr marL="406400" indent="-406400"/>
            <a:endParaRPr lang="en-US" dirty="0"/>
          </a:p>
          <a:p>
            <a:pPr marL="406400" indent="-406400">
              <a:buFont typeface="Arial"/>
              <a:buChar char="•"/>
            </a:pPr>
            <a:r>
              <a:rPr lang="en-US" sz="4000" dirty="0" smtClean="0"/>
              <a:t>Make sure your desk area is </a:t>
            </a:r>
            <a:r>
              <a:rPr lang="en-US" sz="4000" dirty="0" smtClean="0">
                <a:solidFill>
                  <a:srgbClr val="FF0000"/>
                </a:solidFill>
              </a:rPr>
              <a:t>CLEAN</a:t>
            </a:r>
            <a:r>
              <a:rPr lang="en-US" sz="40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723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6297" y="4078463"/>
            <a:ext cx="8087481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Once you get back to your seat:  </a:t>
            </a:r>
            <a:r>
              <a:rPr lang="en-US" sz="2800" b="1" dirty="0" smtClean="0">
                <a:solidFill>
                  <a:srgbClr val="FF0000"/>
                </a:solidFill>
              </a:rPr>
              <a:t>(10 sec!)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</a:pPr>
            <a:endParaRPr lang="en-US" sz="1200" b="1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en-US" sz="1200" b="1" dirty="0" smtClean="0"/>
          </a:p>
          <a:p>
            <a:pPr>
              <a:spcAft>
                <a:spcPts val="2400"/>
              </a:spcAft>
            </a:pPr>
            <a:r>
              <a:rPr lang="en-US" sz="3200" b="1" dirty="0" smtClean="0"/>
              <a:t>Clear your desks:  </a:t>
            </a:r>
            <a:r>
              <a:rPr lang="en-US" sz="2800" dirty="0" smtClean="0"/>
              <a:t>Keep out your</a:t>
            </a:r>
            <a:r>
              <a:rPr lang="en-US" sz="2800" dirty="0" smtClean="0">
                <a:solidFill>
                  <a:srgbClr val="FF0000"/>
                </a:solidFill>
              </a:rPr>
              <a:t> BUFF notes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rgbClr val="FF0000"/>
                </a:solidFill>
              </a:rPr>
              <a:t>pencil</a:t>
            </a:r>
            <a:r>
              <a:rPr lang="en-US" sz="2800" dirty="0" smtClean="0"/>
              <a:t>.  </a:t>
            </a:r>
            <a:r>
              <a:rPr lang="en-US" sz="2800" u="sng" dirty="0" smtClean="0"/>
              <a:t>Everything</a:t>
            </a:r>
            <a:r>
              <a:rPr lang="en-US" sz="2800" dirty="0" smtClean="0"/>
              <a:t> else, </a:t>
            </a:r>
            <a:r>
              <a:rPr lang="en-US" sz="2800" u="sng" dirty="0" smtClean="0"/>
              <a:t>off</a:t>
            </a:r>
            <a:r>
              <a:rPr lang="en-US" sz="2800" dirty="0" smtClean="0"/>
              <a:t> your desk! </a:t>
            </a:r>
            <a:r>
              <a:rPr lang="en-US" sz="2800" dirty="0" smtClean="0">
                <a:sym typeface="Wingdings"/>
              </a:rPr>
              <a:t></a:t>
            </a:r>
          </a:p>
        </p:txBody>
      </p:sp>
      <p:sp>
        <p:nvSpPr>
          <p:cNvPr id="4" name="Rectangle 3"/>
          <p:cNvSpPr/>
          <p:nvPr/>
        </p:nvSpPr>
        <p:spPr>
          <a:xfrm>
            <a:off x="366297" y="389044"/>
            <a:ext cx="834769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988" indent="-280988"/>
            <a:r>
              <a:rPr lang="en-US" sz="3200" b="1" dirty="0"/>
              <a:t>Take a Ride:</a:t>
            </a:r>
            <a:endParaRPr lang="en-US" sz="3200" dirty="0"/>
          </a:p>
          <a:p>
            <a:pPr marL="636588" indent="-280988">
              <a:buFont typeface="Arial"/>
              <a:buChar char="•"/>
            </a:pPr>
            <a:r>
              <a:rPr lang="en-US" sz="2800" dirty="0" smtClean="0"/>
              <a:t>Turn in your homework (7.5a Writing Inequalities)</a:t>
            </a:r>
          </a:p>
          <a:p>
            <a:pPr marL="636588" indent="-280988">
              <a:buFont typeface="Arial"/>
              <a:buChar char="•"/>
            </a:pPr>
            <a:r>
              <a:rPr lang="en-US" sz="2800" dirty="0" smtClean="0"/>
              <a:t>Pick up a </a:t>
            </a:r>
            <a:r>
              <a:rPr lang="en-US" sz="2800" dirty="0" err="1" smtClean="0"/>
              <a:t>ClearBoard</a:t>
            </a:r>
            <a:r>
              <a:rPr lang="en-US" sz="2800" dirty="0" smtClean="0"/>
              <a:t>, marker and eraser</a:t>
            </a:r>
          </a:p>
          <a:p>
            <a:pPr marL="636588" indent="-280988">
              <a:buFont typeface="Arial"/>
              <a:buChar char="•"/>
            </a:pPr>
            <a:r>
              <a:rPr lang="en-US" sz="2800" dirty="0" smtClean="0"/>
              <a:t>Pick up the BUFF Notes </a:t>
            </a:r>
          </a:p>
          <a:p>
            <a:pPr marL="636588" indent="-280988">
              <a:buFont typeface="Arial"/>
              <a:buChar char="•"/>
            </a:pPr>
            <a:r>
              <a:rPr lang="en-US" sz="2800" dirty="0" smtClean="0"/>
              <a:t>Pick up the WHITE homework WS</a:t>
            </a:r>
          </a:p>
          <a:p>
            <a:pPr marL="636588" indent="-280988">
              <a:buFont typeface="Arial"/>
              <a:buChar char="•"/>
            </a:pPr>
            <a:r>
              <a:rPr lang="en-US" sz="2800" dirty="0" smtClean="0"/>
              <a:t>Make </a:t>
            </a:r>
            <a:r>
              <a:rPr lang="en-US" sz="2800" dirty="0"/>
              <a:t>sure you have </a:t>
            </a: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</a:rPr>
              <a:t>pencil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083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2476877"/>
            <a:ext cx="7734300" cy="785801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nime Ace 2.0 BB"/>
                <a:cs typeface="Anime Ace 2.0 BB"/>
              </a:rPr>
              <a:t>Chapter 7.5b – Lesson</a:t>
            </a:r>
          </a:p>
          <a:p>
            <a:endParaRPr lang="en-US" sz="2400" dirty="0" smtClean="0">
              <a:solidFill>
                <a:schemeClr val="tx1"/>
              </a:solidFill>
              <a:latin typeface="Anime Ace 2.0 BB"/>
              <a:cs typeface="Anime Ace 2.0 BB"/>
            </a:endParaRPr>
          </a:p>
          <a:p>
            <a:endParaRPr lang="en-US" sz="2400" dirty="0" smtClean="0">
              <a:solidFill>
                <a:schemeClr val="tx1"/>
              </a:solidFill>
              <a:latin typeface="Anime Ace 2.0 BB"/>
              <a:cs typeface="Anime Ace 2.0 BB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130300" y="572516"/>
            <a:ext cx="68072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nime Ace 2.0 BB"/>
                <a:cs typeface="Anime Ace 2.0 BB"/>
              </a:rPr>
              <a:t>Graphing Inequalities</a:t>
            </a:r>
            <a:endParaRPr lang="en-US" sz="3600" dirty="0">
              <a:latin typeface="Anime Ace 2.0 BB"/>
              <a:cs typeface="Anime Ace 2.0 BB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700" y="3579600"/>
            <a:ext cx="8115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 can use a number line to graph the solution set of inequalities and use inequalities to represent real-life situations.</a:t>
            </a:r>
            <a:endParaRPr lang="en-US" sz="3200" dirty="0" smtClean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5451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900"/>
            <a:ext cx="9144000" cy="16515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" y="1892300"/>
            <a:ext cx="9144000" cy="6930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72619"/>
            <a:ext cx="9144000" cy="320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47422" y="3759200"/>
            <a:ext cx="332678" cy="25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7000" y="1689606"/>
            <a:ext cx="1371600" cy="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778000" y="609600"/>
            <a:ext cx="7277100" cy="33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222" y="952500"/>
            <a:ext cx="8701978" cy="33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54800" y="952500"/>
            <a:ext cx="2184400" cy="33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7000" y="1282700"/>
            <a:ext cx="7620000" cy="33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49800" y="2585319"/>
            <a:ext cx="3797300" cy="13770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592289" y="3670300"/>
            <a:ext cx="2575622" cy="815847"/>
            <a:chOff x="4592289" y="3670300"/>
            <a:chExt cx="2575622" cy="81584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/>
            <a:srcRect/>
            <a:stretch/>
          </p:blipFill>
          <p:spPr>
            <a:xfrm>
              <a:off x="4592289" y="3873499"/>
              <a:ext cx="2575622" cy="612648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5471222" y="3670300"/>
              <a:ext cx="444500" cy="330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5257800" y="4473447"/>
            <a:ext cx="3797300" cy="13770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222" y="4448047"/>
            <a:ext cx="3797300" cy="13770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nut 17"/>
          <p:cNvSpPr/>
          <p:nvPr/>
        </p:nvSpPr>
        <p:spPr>
          <a:xfrm>
            <a:off x="3426484" y="520134"/>
            <a:ext cx="533438" cy="508566"/>
          </a:xfrm>
          <a:prstGeom prst="donut">
            <a:avLst>
              <a:gd name="adj" fmla="val 10429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nut 18"/>
          <p:cNvSpPr/>
          <p:nvPr/>
        </p:nvSpPr>
        <p:spPr>
          <a:xfrm>
            <a:off x="1778000" y="863600"/>
            <a:ext cx="533438" cy="508566"/>
          </a:xfrm>
          <a:prstGeom prst="donut">
            <a:avLst>
              <a:gd name="adj" fmla="val 10429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718300" y="914400"/>
            <a:ext cx="2006600" cy="127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54600" y="1244600"/>
            <a:ext cx="1600200" cy="12700"/>
          </a:xfrm>
          <a:prstGeom prst="straightConnector1">
            <a:avLst/>
          </a:prstGeom>
          <a:ln w="508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6300" y="3911599"/>
            <a:ext cx="261155" cy="30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7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277394"/>
            <a:ext cx="3359776" cy="7252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2732" y="384338"/>
            <a:ext cx="1624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nime Ace 2.0 BB"/>
                <a:cs typeface="Anime Ace 2.0 BB"/>
              </a:rPr>
              <a:t>7.5b</a:t>
            </a:r>
            <a:endParaRPr lang="en-US" sz="2800" b="1" dirty="0">
              <a:latin typeface="Anime Ace 2.0 BB"/>
              <a:cs typeface="Anime Ace 2.0 BB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" t="1" r="40014" b="60963"/>
          <a:stretch/>
        </p:blipFill>
        <p:spPr>
          <a:xfrm>
            <a:off x="114300" y="1117600"/>
            <a:ext cx="5340096" cy="411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846" y="2045706"/>
            <a:ext cx="6515100" cy="990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846" y="3625058"/>
            <a:ext cx="6515100" cy="990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846" y="5135302"/>
            <a:ext cx="6515100" cy="990600"/>
          </a:xfrm>
          <a:prstGeom prst="rect">
            <a:avLst/>
          </a:prstGeom>
        </p:spPr>
      </p:pic>
      <p:sp>
        <p:nvSpPr>
          <p:cNvPr id="14" name="Explosion 1 13"/>
          <p:cNvSpPr/>
          <p:nvPr/>
        </p:nvSpPr>
        <p:spPr>
          <a:xfrm rot="641007">
            <a:off x="5732826" y="269486"/>
            <a:ext cx="3359404" cy="1399758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ClearBoards</a:t>
            </a:r>
            <a:r>
              <a:rPr lang="en-US" sz="2800" dirty="0" smtClean="0">
                <a:solidFill>
                  <a:srgbClr val="000000"/>
                </a:solidFill>
              </a:rPr>
              <a:t>!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600" y="2017786"/>
            <a:ext cx="19143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1.  </a:t>
            </a:r>
            <a:r>
              <a:rPr lang="en-US" sz="2800" i="1" dirty="0" smtClean="0">
                <a:latin typeface="Arial"/>
                <a:cs typeface="Arial"/>
              </a:rPr>
              <a:t>a</a:t>
            </a:r>
            <a:r>
              <a:rPr lang="en-US" sz="2800" dirty="0" smtClean="0">
                <a:latin typeface="Arial"/>
                <a:cs typeface="Arial"/>
              </a:rPr>
              <a:t> &lt; 4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600" y="3597138"/>
            <a:ext cx="19143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2.  </a:t>
            </a:r>
            <a:r>
              <a:rPr lang="en-US" sz="2800" i="1" dirty="0" smtClean="0">
                <a:latin typeface="Arial"/>
                <a:cs typeface="Arial"/>
              </a:rPr>
              <a:t>f</a:t>
            </a:r>
            <a:r>
              <a:rPr lang="en-US" sz="2800" dirty="0" smtClean="0">
                <a:latin typeface="Arial"/>
                <a:cs typeface="Arial"/>
              </a:rPr>
              <a:t>  ≤ 7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600" y="5107382"/>
            <a:ext cx="19143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3.  </a:t>
            </a:r>
            <a:r>
              <a:rPr lang="en-US" sz="2800" i="1" dirty="0" smtClean="0">
                <a:latin typeface="Arial"/>
                <a:cs typeface="Arial"/>
              </a:rPr>
              <a:t>n</a:t>
            </a:r>
            <a:r>
              <a:rPr lang="en-US" sz="2800" dirty="0" smtClean="0">
                <a:latin typeface="Arial"/>
                <a:cs typeface="Arial"/>
              </a:rPr>
              <a:t> &gt; 0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4300" y="3399536"/>
            <a:ext cx="8801100" cy="10500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1300" y="5105584"/>
            <a:ext cx="8674100" cy="10500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7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277394"/>
            <a:ext cx="3359776" cy="7252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2732" y="384338"/>
            <a:ext cx="1624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nime Ace 2.0 BB"/>
                <a:cs typeface="Anime Ace 2.0 BB"/>
              </a:rPr>
              <a:t>7.5b</a:t>
            </a:r>
            <a:endParaRPr lang="en-US" sz="2800" b="1" dirty="0">
              <a:latin typeface="Anime Ace 2.0 BB"/>
              <a:cs typeface="Anime Ace 2.0 BB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" t="1" r="40014" b="60963"/>
          <a:stretch/>
        </p:blipFill>
        <p:spPr>
          <a:xfrm>
            <a:off x="114300" y="1117600"/>
            <a:ext cx="5340096" cy="4114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677222" y="1625600"/>
            <a:ext cx="2777174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 1 13"/>
          <p:cNvSpPr/>
          <p:nvPr/>
        </p:nvSpPr>
        <p:spPr>
          <a:xfrm rot="641007">
            <a:off x="5732826" y="269486"/>
            <a:ext cx="3359404" cy="1399758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ClearBoards</a:t>
            </a:r>
            <a:r>
              <a:rPr lang="en-US" sz="2800" dirty="0" smtClean="0">
                <a:solidFill>
                  <a:srgbClr val="000000"/>
                </a:solidFill>
              </a:rPr>
              <a:t>!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1601" y="3554416"/>
            <a:ext cx="191439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5.  </a:t>
            </a:r>
            <a:r>
              <a:rPr lang="en-US" sz="2800" i="1" dirty="0" smtClean="0">
                <a:latin typeface="Arial"/>
                <a:cs typeface="Arial"/>
              </a:rPr>
              <a:t>g</a:t>
            </a:r>
            <a:r>
              <a:rPr lang="en-US" sz="2800" dirty="0" smtClean="0">
                <a:latin typeface="Arial"/>
                <a:cs typeface="Arial"/>
              </a:rPr>
              <a:t> &gt; –5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1600" y="5126960"/>
            <a:ext cx="189204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/>
                <a:cs typeface="Arial"/>
              </a:rPr>
              <a:t>6</a:t>
            </a:r>
            <a:r>
              <a:rPr lang="en-US" sz="2800" b="1" dirty="0" smtClean="0">
                <a:latin typeface="Arial"/>
                <a:cs typeface="Arial"/>
              </a:rPr>
              <a:t>.  </a:t>
            </a:r>
            <a:r>
              <a:rPr lang="en-US" sz="2800" i="1" dirty="0" smtClean="0">
                <a:latin typeface="Arial"/>
                <a:cs typeface="Arial"/>
              </a:rPr>
              <a:t>m</a:t>
            </a:r>
            <a:r>
              <a:rPr lang="en-US" sz="2800" dirty="0" smtClean="0">
                <a:latin typeface="Arial"/>
                <a:cs typeface="Arial"/>
              </a:rPr>
              <a:t> ≤ 1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1600" y="1968501"/>
            <a:ext cx="19143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/>
                <a:cs typeface="Arial"/>
              </a:rPr>
              <a:t>4</a:t>
            </a:r>
            <a:r>
              <a:rPr lang="en-US" sz="2800" b="1" dirty="0" smtClean="0">
                <a:latin typeface="Arial"/>
                <a:cs typeface="Arial"/>
              </a:rPr>
              <a:t>.  </a:t>
            </a:r>
            <a:r>
              <a:rPr lang="en-US" sz="2800" i="1" dirty="0">
                <a:latin typeface="Arial"/>
                <a:cs typeface="Arial"/>
              </a:rPr>
              <a:t>p</a:t>
            </a:r>
            <a:r>
              <a:rPr lang="en-US" sz="2800" dirty="0" smtClean="0">
                <a:latin typeface="Arial"/>
                <a:cs typeface="Arial"/>
              </a:rPr>
              <a:t> ≥ –3</a:t>
            </a:r>
            <a:endParaRPr lang="en-US" sz="2800" b="1" dirty="0">
              <a:latin typeface="Arial"/>
              <a:cs typeface="Arial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846" y="2045706"/>
            <a:ext cx="6515100" cy="9906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846" y="3625058"/>
            <a:ext cx="6515100" cy="9906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846" y="5135302"/>
            <a:ext cx="6515100" cy="9906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41300" y="3399536"/>
            <a:ext cx="8674100" cy="10500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1600" y="4974336"/>
            <a:ext cx="8674099" cy="10500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277394"/>
            <a:ext cx="3359776" cy="7252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2732" y="384338"/>
            <a:ext cx="1548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nime Ace 2.0 BB"/>
                <a:cs typeface="Anime Ace 2.0 BB"/>
              </a:rPr>
              <a:t>7.5b</a:t>
            </a:r>
            <a:endParaRPr lang="en-US" sz="2800" b="1" dirty="0">
              <a:latin typeface="Anime Ace 2.0 BB"/>
              <a:cs typeface="Anime Ace 2.0 BB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" t="1" r="40014" b="60963"/>
          <a:stretch/>
        </p:blipFill>
        <p:spPr>
          <a:xfrm>
            <a:off x="114300" y="1117600"/>
            <a:ext cx="5340096" cy="41148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5600" y="1968501"/>
            <a:ext cx="22479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/>
                <a:cs typeface="Arial"/>
              </a:rPr>
              <a:t>7</a:t>
            </a:r>
            <a:r>
              <a:rPr lang="en-US" sz="2800" b="1" dirty="0" smtClean="0">
                <a:latin typeface="Arial"/>
                <a:cs typeface="Arial"/>
              </a:rPr>
              <a:t>.  </a:t>
            </a:r>
            <a:r>
              <a:rPr lang="en-US" sz="2800" i="1" dirty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&lt;</a:t>
            </a:r>
            <a:r>
              <a:rPr lang="en-US" sz="2800" dirty="0" smtClean="0">
                <a:latin typeface="Arial"/>
                <a:cs typeface="Arial"/>
              </a:rPr>
              <a:t> –6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5600" y="3625820"/>
            <a:ext cx="22225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/>
                <a:cs typeface="Arial"/>
              </a:rPr>
              <a:t>8</a:t>
            </a:r>
            <a:r>
              <a:rPr lang="en-US" sz="2800" b="1" dirty="0" smtClean="0">
                <a:latin typeface="Arial"/>
                <a:cs typeface="Arial"/>
              </a:rPr>
              <a:t>.  </a:t>
            </a:r>
            <a:r>
              <a:rPr lang="en-US" sz="2800" i="1" dirty="0" smtClean="0">
                <a:latin typeface="Arial"/>
                <a:cs typeface="Arial"/>
              </a:rPr>
              <a:t>x</a:t>
            </a:r>
            <a:r>
              <a:rPr lang="en-US" sz="2800" dirty="0" smtClean="0">
                <a:latin typeface="Arial"/>
                <a:cs typeface="Arial"/>
              </a:rPr>
              <a:t> ≥ 8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17" name="Explosion 1 16"/>
          <p:cNvSpPr/>
          <p:nvPr/>
        </p:nvSpPr>
        <p:spPr>
          <a:xfrm rot="641007">
            <a:off x="5732826" y="269486"/>
            <a:ext cx="3359404" cy="1399758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ClearBoards</a:t>
            </a:r>
            <a:r>
              <a:rPr lang="en-US" sz="2800" dirty="0" smtClean="0">
                <a:solidFill>
                  <a:srgbClr val="000000"/>
                </a:solidFill>
              </a:rPr>
              <a:t>!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5600" y="5135302"/>
            <a:ext cx="173024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/>
                <a:cs typeface="Arial"/>
              </a:rPr>
              <a:t>9</a:t>
            </a:r>
            <a:r>
              <a:rPr lang="en-US" sz="2800" b="1" dirty="0" smtClean="0">
                <a:latin typeface="Arial"/>
                <a:cs typeface="Arial"/>
              </a:rPr>
              <a:t>.  </a:t>
            </a:r>
            <a:r>
              <a:rPr lang="en-US" sz="2800" i="1" dirty="0" smtClean="0">
                <a:latin typeface="Arial"/>
                <a:cs typeface="Arial"/>
              </a:rPr>
              <a:t>y</a:t>
            </a:r>
            <a:r>
              <a:rPr lang="en-US" sz="2800" dirty="0" smtClean="0">
                <a:latin typeface="Arial"/>
                <a:cs typeface="Arial"/>
              </a:rPr>
              <a:t> &gt; –2</a:t>
            </a:r>
            <a:endParaRPr lang="en-US" sz="2800" b="1" dirty="0">
              <a:latin typeface="Arial"/>
              <a:cs typeface="Arial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846" y="2045706"/>
            <a:ext cx="6515100" cy="990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846" y="3625058"/>
            <a:ext cx="6515100" cy="9906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846" y="5135302"/>
            <a:ext cx="6515100" cy="99060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41300" y="3399536"/>
            <a:ext cx="8674100" cy="10500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41300" y="5084502"/>
            <a:ext cx="8788400" cy="10500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300"/>
            <a:ext cx="9144000" cy="6809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" y="922236"/>
            <a:ext cx="9131300" cy="4330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81100" y="2302764"/>
            <a:ext cx="2438400" cy="402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71900" y="2302764"/>
            <a:ext cx="2946400" cy="402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18300" y="2302764"/>
            <a:ext cx="1536700" cy="402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6400" y="2832100"/>
            <a:ext cx="6680200" cy="402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32000" y="3327500"/>
            <a:ext cx="1165846" cy="402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01554" y="3327500"/>
            <a:ext cx="1165846" cy="402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96100" y="3327500"/>
            <a:ext cx="1165846" cy="402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7800" y="3814772"/>
            <a:ext cx="4523754" cy="402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nut 12"/>
          <p:cNvSpPr/>
          <p:nvPr/>
        </p:nvSpPr>
        <p:spPr>
          <a:xfrm>
            <a:off x="2499346" y="3691736"/>
            <a:ext cx="1717054" cy="661532"/>
          </a:xfrm>
          <a:prstGeom prst="donut">
            <a:avLst>
              <a:gd name="adj" fmla="val 10429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8176" y="4400104"/>
            <a:ext cx="8152123" cy="10227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1400" y="3679036"/>
            <a:ext cx="2933700" cy="305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60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3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277394"/>
            <a:ext cx="3359776" cy="7252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2732" y="384338"/>
            <a:ext cx="1535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nime Ace 2.0 BB"/>
                <a:cs typeface="Anime Ace 2.0 BB"/>
              </a:rPr>
              <a:t>7.5b</a:t>
            </a:r>
            <a:endParaRPr lang="en-US" sz="2800" b="1" dirty="0">
              <a:latin typeface="Anime Ace 2.0 BB"/>
              <a:cs typeface="Anime Ace 2.0 BB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37310"/>
          <a:stretch/>
        </p:blipFill>
        <p:spPr>
          <a:xfrm>
            <a:off x="215900" y="1739900"/>
            <a:ext cx="8204354" cy="1054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" y="2207157"/>
            <a:ext cx="8841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10.</a:t>
            </a:r>
            <a:endParaRPr lang="en-US" sz="2800" b="1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68103" b="6449"/>
          <a:stretch/>
        </p:blipFill>
        <p:spPr>
          <a:xfrm>
            <a:off x="215900" y="4505451"/>
            <a:ext cx="7848600" cy="4093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4449469"/>
            <a:ext cx="8079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11.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8" name="Explosion 1 7"/>
          <p:cNvSpPr/>
          <p:nvPr/>
        </p:nvSpPr>
        <p:spPr>
          <a:xfrm rot="641007">
            <a:off x="5732826" y="269486"/>
            <a:ext cx="3359404" cy="1399758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ClearBoards</a:t>
            </a:r>
            <a:r>
              <a:rPr lang="en-US" sz="2800" dirty="0" smtClean="0">
                <a:solidFill>
                  <a:srgbClr val="000000"/>
                </a:solidFill>
              </a:rPr>
              <a:t>!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20700" y="3235472"/>
            <a:ext cx="8128000" cy="459888"/>
            <a:chOff x="0" y="0"/>
            <a:chExt cx="8686800" cy="400833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0" y="200660"/>
              <a:ext cx="868680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54380" y="0"/>
              <a:ext cx="0" cy="40083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555750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332990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120390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882390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676775" y="0"/>
              <a:ext cx="0" cy="40083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478145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255385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42785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804785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528574" y="5534172"/>
            <a:ext cx="8128000" cy="460228"/>
            <a:chOff x="0" y="0"/>
            <a:chExt cx="8686800" cy="400833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0" y="200660"/>
              <a:ext cx="868680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54380" y="0"/>
              <a:ext cx="0" cy="40083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55750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332990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120390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882390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676775" y="0"/>
              <a:ext cx="0" cy="40083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478145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255385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042785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804785" y="0"/>
              <a:ext cx="0" cy="40068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304800" y="4359335"/>
            <a:ext cx="8597899" cy="2083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8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21770</TotalTime>
  <Words>274</Words>
  <Application>Microsoft Macintosh PowerPoint</Application>
  <PresentationFormat>On-screen Show (4:3)</PresentationFormat>
  <Paragraphs>67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Anime Ace 2.0 BB</vt:lpstr>
      <vt:lpstr>Calibri</vt:lpstr>
      <vt:lpstr>Chalkduster</vt:lpstr>
      <vt:lpstr>Verdana</vt:lpstr>
      <vt:lpstr>Wingdings</vt:lpstr>
      <vt:lpstr>Zapf Dingbats</vt:lpstr>
      <vt:lpstr>Arial</vt:lpstr>
      <vt:lpstr>Office Theme</vt:lpstr>
      <vt:lpstr>PowerPoint Presentation</vt:lpstr>
      <vt:lpstr>PowerPoint Presentation</vt:lpstr>
      <vt:lpstr>Graphing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Exit Ticket Time! </vt:lpstr>
      <vt:lpstr>Exit Ticket Time! </vt:lpstr>
      <vt:lpstr>PowerPoint Presentation</vt:lpstr>
    </vt:vector>
  </TitlesOfParts>
  <Company>Union Middle School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Fractions</dc:title>
  <dc:creator>Eryn Hatch</dc:creator>
  <cp:lastModifiedBy>Microsoft Office User</cp:lastModifiedBy>
  <cp:revision>368</cp:revision>
  <dcterms:created xsi:type="dcterms:W3CDTF">2015-09-27T02:22:51Z</dcterms:created>
  <dcterms:modified xsi:type="dcterms:W3CDTF">2017-04-04T07:32:47Z</dcterms:modified>
</cp:coreProperties>
</file>