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7" r:id="rId2"/>
    <p:sldId id="318" r:id="rId3"/>
    <p:sldId id="317" r:id="rId4"/>
    <p:sldId id="321" r:id="rId5"/>
    <p:sldId id="338" r:id="rId6"/>
    <p:sldId id="323" r:id="rId7"/>
    <p:sldId id="336" r:id="rId8"/>
    <p:sldId id="328" r:id="rId9"/>
    <p:sldId id="343" r:id="rId10"/>
    <p:sldId id="349" r:id="rId11"/>
    <p:sldId id="350" r:id="rId12"/>
    <p:sldId id="351" r:id="rId13"/>
    <p:sldId id="344" r:id="rId14"/>
    <p:sldId id="348" r:id="rId15"/>
    <p:sldId id="345" r:id="rId16"/>
    <p:sldId id="352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920"/>
    <a:srgbClr val="2EDC23"/>
    <a:srgbClr val="38FF2A"/>
    <a:srgbClr val="FFF4BB"/>
    <a:srgbClr val="FFE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3"/>
    <p:restoredTop sz="93656"/>
  </p:normalViewPr>
  <p:slideViewPr>
    <p:cSldViewPr snapToGrid="0" snapToObjects="1">
      <p:cViewPr>
        <p:scale>
          <a:sx n="100" d="100"/>
          <a:sy n="100" d="100"/>
        </p:scale>
        <p:origin x="784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7B65A-4C94-C34B-B803-EBBF27D763AA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6B7EA-8117-A749-B880-4490736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92D5C-CA90-E548-9652-9D7F6F2862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B7EA-8117-A749-B880-4490736067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3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B7EA-8117-A749-B880-4490736067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3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5752-C21B-0049-994F-8D3EE7516FCF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2C58-0C12-9347-B632-29D9ABC21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32" y="194232"/>
            <a:ext cx="8763667" cy="299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Please </a:t>
            </a:r>
            <a:r>
              <a:rPr lang="en-US" sz="3200" b="1" dirty="0" smtClean="0">
                <a:solidFill>
                  <a:srgbClr val="FF0000"/>
                </a:solidFill>
              </a:rPr>
              <a:t>pull out </a:t>
            </a:r>
            <a:r>
              <a:rPr lang="en-US" sz="3200" b="1" dirty="0" smtClean="0"/>
              <a:t>the following </a:t>
            </a:r>
            <a:r>
              <a:rPr lang="en-US" sz="3200" b="1" dirty="0" smtClean="0">
                <a:solidFill>
                  <a:srgbClr val="FF0000"/>
                </a:solidFill>
              </a:rPr>
              <a:t>BEFORE</a:t>
            </a:r>
            <a:r>
              <a:rPr lang="en-US" sz="3200" b="1" dirty="0" smtClean="0"/>
              <a:t> class starts:</a:t>
            </a:r>
          </a:p>
          <a:p>
            <a:endParaRPr lang="en-US" sz="1400" b="1" dirty="0" smtClean="0"/>
          </a:p>
          <a:p>
            <a:pPr marL="628650" indent="-28575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Interactive Notebooks (INB)</a:t>
            </a:r>
          </a:p>
          <a:p>
            <a:pPr marL="628650" indent="-28575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Your homework worksheet (</a:t>
            </a:r>
            <a:r>
              <a:rPr lang="en-US" sz="2800" dirty="0" smtClean="0"/>
              <a:t>7.3 Solving Equations WS</a:t>
            </a:r>
            <a:r>
              <a:rPr lang="en-US" sz="2800" dirty="0" smtClean="0"/>
              <a:t>)</a:t>
            </a:r>
          </a:p>
          <a:p>
            <a:endParaRPr lang="en-US" sz="1400" dirty="0"/>
          </a:p>
          <a:p>
            <a:r>
              <a:rPr lang="en-US" sz="3200" b="1" dirty="0" smtClean="0"/>
              <a:t>The Starter:</a:t>
            </a:r>
          </a:p>
          <a:p>
            <a:pPr marL="635000" indent="-292100">
              <a:buFont typeface="Arial"/>
              <a:buChar char="•"/>
            </a:pPr>
            <a:r>
              <a:rPr lang="en-US" sz="2800" dirty="0" smtClean="0"/>
              <a:t>No Starter Today, be ready to begin at the bell.</a:t>
            </a:r>
          </a:p>
          <a:p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495300" y="635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8732" y="3500544"/>
            <a:ext cx="8347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/>
            <a:r>
              <a:rPr lang="en-US" sz="3200" b="1" dirty="0"/>
              <a:t>Take a Ride:</a:t>
            </a:r>
            <a:endParaRPr lang="en-US" sz="3200" dirty="0"/>
          </a:p>
          <a:p>
            <a:pPr marL="636588" indent="-280988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Turn in </a:t>
            </a:r>
            <a:r>
              <a:rPr lang="en-US" sz="2800" dirty="0" smtClean="0"/>
              <a:t>your homework (7.3 </a:t>
            </a:r>
            <a:r>
              <a:rPr lang="en-US" sz="2800" dirty="0" smtClean="0"/>
              <a:t>Solving Equations WS)</a:t>
            </a:r>
          </a:p>
          <a:p>
            <a:pPr marL="636588" indent="-280988">
              <a:buFont typeface="Arial"/>
              <a:buChar char="•"/>
            </a:pPr>
            <a:r>
              <a:rPr lang="en-US" sz="2800" dirty="0" smtClean="0"/>
              <a:t>Pick </a:t>
            </a:r>
            <a:r>
              <a:rPr lang="en-US" sz="2800" dirty="0" smtClean="0"/>
              <a:t>up the GOLD Notes </a:t>
            </a:r>
          </a:p>
          <a:p>
            <a:pPr marL="636588" indent="-280988">
              <a:buFont typeface="Arial"/>
              <a:buChar char="•"/>
            </a:pPr>
            <a:r>
              <a:rPr lang="en-US" sz="2800" dirty="0" smtClean="0"/>
              <a:t>Pick up a WHITE Homework WS</a:t>
            </a:r>
          </a:p>
          <a:p>
            <a:pPr marL="636588" indent="-280988">
              <a:buFont typeface="Arial"/>
              <a:buChar char="•"/>
            </a:pPr>
            <a:r>
              <a:rPr lang="en-US" sz="2800" dirty="0" smtClean="0"/>
              <a:t>Make </a:t>
            </a:r>
            <a:r>
              <a:rPr lang="en-US" sz="2800" dirty="0"/>
              <a:t>sure you have your </a:t>
            </a:r>
            <a:r>
              <a:rPr lang="en-US" sz="2800" dirty="0" smtClean="0">
                <a:solidFill>
                  <a:srgbClr val="FF0000"/>
                </a:solidFill>
              </a:rPr>
              <a:t>INB</a:t>
            </a:r>
            <a:r>
              <a:rPr lang="en-US" sz="2800" dirty="0"/>
              <a:t> </a:t>
            </a:r>
            <a:r>
              <a:rPr lang="en-US" sz="2800" dirty="0" smtClean="0"/>
              <a:t>and a </a:t>
            </a:r>
            <a:r>
              <a:rPr lang="en-US" sz="2800" dirty="0" smtClean="0">
                <a:solidFill>
                  <a:srgbClr val="FF0000"/>
                </a:solidFill>
              </a:rPr>
              <a:t>pencil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5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1605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" y="1706664"/>
            <a:ext cx="8943852" cy="28272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7947" y="599958"/>
            <a:ext cx="7811453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99400" y="599958"/>
            <a:ext cx="902653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947" y="985901"/>
            <a:ext cx="8714106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947" y="1371844"/>
            <a:ext cx="8714106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8948" y="3000258"/>
            <a:ext cx="7330952" cy="7462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92947" y="3889258"/>
            <a:ext cx="2363153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6" b="7510"/>
          <a:stretch/>
        </p:blipFill>
        <p:spPr bwMode="auto">
          <a:xfrm>
            <a:off x="5727700" y="4562358"/>
            <a:ext cx="3074353" cy="2028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3665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71583"/>
          <a:stretch/>
        </p:blipFill>
        <p:spPr bwMode="auto">
          <a:xfrm>
            <a:off x="445135" y="1600200"/>
            <a:ext cx="8530778" cy="1079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" y="774700"/>
            <a:ext cx="8308813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7" b="-50"/>
          <a:stretch/>
        </p:blipFill>
        <p:spPr bwMode="auto">
          <a:xfrm>
            <a:off x="267016" y="2794318"/>
            <a:ext cx="8572463" cy="2705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7413"/>
          <a:stretch/>
        </p:blipFill>
        <p:spPr bwMode="auto">
          <a:xfrm>
            <a:off x="6244752" y="5499418"/>
            <a:ext cx="2975448" cy="1380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" y="127318"/>
            <a:ext cx="8778500" cy="6473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20369" y="1714501"/>
            <a:ext cx="6348731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9100" y="1714501"/>
            <a:ext cx="2157731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9569" y="2019301"/>
            <a:ext cx="2018031" cy="317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7600" y="2019300"/>
            <a:ext cx="6272531" cy="317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2700" y="2337118"/>
            <a:ext cx="33909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4069" y="34544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17469" y="34544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11369" y="34544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11669" y="34544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4069" y="39624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17469" y="39624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11369" y="39624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1669" y="39624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4069" y="4457700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4069" y="49657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17469" y="4457700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11369" y="4457700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11669" y="4457700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17469" y="49657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11369" y="49657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11669" y="4965701"/>
            <a:ext cx="1167131" cy="304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9400" y="2336799"/>
            <a:ext cx="1003300" cy="317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" y="774700"/>
            <a:ext cx="8308813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71583"/>
          <a:stretch/>
        </p:blipFill>
        <p:spPr bwMode="auto">
          <a:xfrm>
            <a:off x="445135" y="1600200"/>
            <a:ext cx="8530778" cy="1079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" y="127318"/>
            <a:ext cx="8778500" cy="64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-11746" r="-3883"/>
          <a:stretch/>
        </p:blipFill>
        <p:spPr>
          <a:xfrm>
            <a:off x="1305052" y="2338843"/>
            <a:ext cx="5404104" cy="437945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 14"/>
          <p:cNvGrpSpPr/>
          <p:nvPr/>
        </p:nvGrpSpPr>
        <p:grpSpPr>
          <a:xfrm>
            <a:off x="3200401" y="2658853"/>
            <a:ext cx="3127756" cy="3123265"/>
            <a:chOff x="3200401" y="2658853"/>
            <a:chExt cx="3127756" cy="31232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4201" y="3060694"/>
              <a:ext cx="1133856" cy="11254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4301" y="3060694"/>
              <a:ext cx="1133856" cy="11254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4201" y="3860793"/>
              <a:ext cx="1133856" cy="11254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4301" y="3860793"/>
              <a:ext cx="1133856" cy="11254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401" y="4258727"/>
              <a:ext cx="1133856" cy="11254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6608" y="4258727"/>
              <a:ext cx="1133856" cy="112545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401" y="4656661"/>
              <a:ext cx="1133856" cy="112545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6608" y="4656661"/>
              <a:ext cx="1133856" cy="112545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4301" y="2658853"/>
              <a:ext cx="1133856" cy="112545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2387600" y="2019300"/>
            <a:ext cx="6272531" cy="317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82700" y="2337118"/>
            <a:ext cx="33909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9400" y="2336799"/>
            <a:ext cx="1003300" cy="317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77394"/>
            <a:ext cx="3359776" cy="72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2733" y="384338"/>
            <a:ext cx="114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ime Ace 2.0 BB"/>
                <a:cs typeface="Anime Ace 2.0 BB"/>
              </a:rPr>
              <a:t>7.4</a:t>
            </a:r>
            <a:endParaRPr lang="en-US" sz="2800" b="1" dirty="0">
              <a:latin typeface="Anime Ace 2.0 BB"/>
              <a:cs typeface="Anime Ace 2.0 BB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002632"/>
            <a:ext cx="7734300" cy="1257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40809"/>
              </p:ext>
            </p:extLst>
          </p:nvPr>
        </p:nvGraphicFramePr>
        <p:xfrm>
          <a:off x="1066800" y="2767932"/>
          <a:ext cx="7023100" cy="2616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100"/>
                <a:gridCol w="3898900"/>
                <a:gridCol w="1562100"/>
              </a:tblGrid>
              <a:tr h="9658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Independent Variable            (#</a:t>
                      </a:r>
                      <a:r>
                        <a:rPr lang="en-US" baseline="0" dirty="0" smtClean="0"/>
                        <a:t> of hours, h)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Equation:</a:t>
                      </a:r>
                      <a:r>
                        <a:rPr lang="en-US" baseline="0" dirty="0" smtClean="0"/>
                        <a:t> ______________________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Dependent Variable</a:t>
                      </a:r>
                      <a:r>
                        <a:rPr lang="en-US" baseline="0" dirty="0" smtClean="0"/>
                        <a:t>    (total cost, c)</a:t>
                      </a:r>
                      <a:endParaRPr lang="en-US" dirty="0" smtClean="0"/>
                    </a:p>
                  </a:txBody>
                  <a:tcPr anchor="ctr"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1079500"/>
            <a:ext cx="393700" cy="35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2242" y="378403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nime Ace 2.0 BB" charset="0"/>
                <a:ea typeface="Anime Ace 2.0 BB" charset="0"/>
                <a:cs typeface="Anime Ace 2.0 BB" charset="0"/>
              </a:rPr>
              <a:t>Pg. </a:t>
            </a:r>
            <a:r>
              <a:rPr lang="en-US" sz="2800" b="1" smtClean="0">
                <a:solidFill>
                  <a:srgbClr val="7030A0"/>
                </a:solidFill>
                <a:latin typeface="Anime Ace 2.0 BB" charset="0"/>
                <a:ea typeface="Anime Ace 2.0 BB" charset="0"/>
                <a:cs typeface="Anime Ace 2.0 BB" charset="0"/>
              </a:rPr>
              <a:t>103</a:t>
            </a:r>
            <a:endParaRPr lang="en-US" sz="2800" b="1" dirty="0">
              <a:solidFill>
                <a:srgbClr val="7030A0"/>
              </a:solidFill>
              <a:latin typeface="Anime Ace 2.0 BB" charset="0"/>
              <a:ea typeface="Anime Ace 2.0 BB" charset="0"/>
              <a:cs typeface="Anime Ace 2.0 B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77394"/>
            <a:ext cx="3359776" cy="72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2733" y="384338"/>
            <a:ext cx="114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ime Ace 2.0 BB"/>
                <a:cs typeface="Anime Ace 2.0 BB"/>
              </a:rPr>
              <a:t>7.4</a:t>
            </a:r>
            <a:endParaRPr lang="en-US" sz="2800" b="1" dirty="0">
              <a:latin typeface="Anime Ace 2.0 BB"/>
              <a:cs typeface="Anime Ace 2.0 BB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002632"/>
            <a:ext cx="7734300" cy="1257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38950"/>
              </p:ext>
            </p:extLst>
          </p:nvPr>
        </p:nvGraphicFramePr>
        <p:xfrm>
          <a:off x="6527800" y="2259931"/>
          <a:ext cx="1524000" cy="1901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</a:tblGrid>
              <a:tr h="5734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</a:t>
                      </a:r>
                    </a:p>
                  </a:txBody>
                  <a:tcPr anchor="ctr"/>
                </a:tc>
              </a:tr>
              <a:tr h="4427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 anchor="ctr"/>
                </a:tc>
              </a:tr>
              <a:tr h="4427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anchor="ctr"/>
                </a:tc>
              </a:tr>
              <a:tr h="4427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395855"/>
            <a:ext cx="3927475" cy="3920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92300" y="5854700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1    2   3    4    5   6    7    8    9   10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5400" y="6214745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(hours)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5699" y="2590800"/>
            <a:ext cx="546101" cy="313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dirty="0" smtClean="0"/>
              <a:t>100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90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80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70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60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50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40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30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20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79400" y="4126984"/>
            <a:ext cx="15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(dollars)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079500"/>
            <a:ext cx="393700" cy="35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2242" y="378403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nime Ace 2.0 BB" charset="0"/>
                <a:ea typeface="Anime Ace 2.0 BB" charset="0"/>
                <a:cs typeface="Anime Ace 2.0 BB" charset="0"/>
              </a:rPr>
              <a:t>Pg. </a:t>
            </a:r>
            <a:r>
              <a:rPr lang="en-US" sz="2800" b="1" smtClean="0">
                <a:solidFill>
                  <a:srgbClr val="7030A0"/>
                </a:solidFill>
                <a:latin typeface="Anime Ace 2.0 BB" charset="0"/>
                <a:ea typeface="Anime Ace 2.0 BB" charset="0"/>
                <a:cs typeface="Anime Ace 2.0 BB" charset="0"/>
              </a:rPr>
              <a:t>103</a:t>
            </a:r>
            <a:endParaRPr lang="en-US" sz="2800" b="1" dirty="0">
              <a:solidFill>
                <a:srgbClr val="7030A0"/>
              </a:solidFill>
              <a:latin typeface="Anime Ace 2.0 BB" charset="0"/>
              <a:ea typeface="Anime Ace 2.0 BB" charset="0"/>
              <a:cs typeface="Anime Ace 2.0 B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27"/>
            <a:ext cx="7772400" cy="9185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nime Ace 2.0 BB"/>
                <a:cs typeface="Anime Ace 2.0 BB"/>
              </a:rPr>
              <a:t>Exit Ticket Time! </a:t>
            </a:r>
            <a:r>
              <a:rPr lang="en-US" dirty="0" smtClean="0">
                <a:latin typeface="Anime Ace 2.0 BB"/>
                <a:cs typeface="Anime Ace 2.0 BB"/>
                <a:sym typeface="Wingdings"/>
              </a:rPr>
              <a:t></a:t>
            </a:r>
            <a:endParaRPr lang="en-US" dirty="0">
              <a:latin typeface="Anime Ace 2.0 BB"/>
              <a:cs typeface="Anime Ace 2.0 BB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82573" y="1497263"/>
            <a:ext cx="0" cy="5031037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1250" y="1066801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(front)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2900" y="108230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(back)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550" y="1728638"/>
            <a:ext cx="413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0000"/>
              </a:buClr>
              <a:buAutoNum type="arabicParenR"/>
              <a:tabLst>
                <a:tab pos="52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lang="en-US" sz="2400" b="0" i="0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1255" y="1728638"/>
            <a:ext cx="378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buClr>
                <a:srgbClr val="FF0000"/>
              </a:buClr>
              <a:tabLst>
                <a:tab pos="520700" algn="l"/>
              </a:tabLst>
            </a:pPr>
            <a:r>
              <a:rPr lang="en-US" sz="2400" b="1" i="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2)</a:t>
            </a:r>
            <a:endParaRPr lang="en-US" sz="4000" b="0" i="0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4025900"/>
            <a:ext cx="4318000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0" y="2286000"/>
            <a:ext cx="3886200" cy="173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00" y="4406900"/>
            <a:ext cx="2324100" cy="381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753350" y="2940050"/>
            <a:ext cx="1739900" cy="431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" y="2286000"/>
            <a:ext cx="3670300" cy="1485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50" y="3054350"/>
            <a:ext cx="1739900" cy="2857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r="21168"/>
          <a:stretch/>
        </p:blipFill>
        <p:spPr>
          <a:xfrm>
            <a:off x="2571750" y="3403600"/>
            <a:ext cx="13716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27"/>
            <a:ext cx="7772400" cy="9185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nime Ace 2.0 BB"/>
                <a:cs typeface="Anime Ace 2.0 BB"/>
              </a:rPr>
              <a:t>Exit Ticket Time! </a:t>
            </a:r>
            <a:r>
              <a:rPr lang="en-US" dirty="0" smtClean="0">
                <a:latin typeface="Anime Ace 2.0 BB"/>
                <a:cs typeface="Anime Ace 2.0 BB"/>
                <a:sym typeface="Wingdings"/>
              </a:rPr>
              <a:t></a:t>
            </a:r>
            <a:endParaRPr lang="en-US" dirty="0">
              <a:latin typeface="Anime Ace 2.0 BB"/>
              <a:cs typeface="Anime Ace 2.0 BB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82573" y="1497263"/>
            <a:ext cx="0" cy="5031037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1250" y="1066801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(front)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2900" y="108230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(back)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550" y="1728638"/>
            <a:ext cx="413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0000"/>
              </a:buClr>
              <a:buAutoNum type="arabicParenR"/>
              <a:tabLst>
                <a:tab pos="5207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lang="en-US" sz="2400" b="0" i="0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1255" y="1728638"/>
            <a:ext cx="378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buClr>
                <a:srgbClr val="FF0000"/>
              </a:buClr>
              <a:tabLst>
                <a:tab pos="520700" algn="l"/>
              </a:tabLst>
            </a:pPr>
            <a:r>
              <a:rPr lang="en-US" sz="2400" b="1" i="0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2)</a:t>
            </a:r>
            <a:endParaRPr lang="en-US" sz="4000" b="0" i="0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4025900"/>
            <a:ext cx="4318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0" y="2286000"/>
            <a:ext cx="38862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00" y="4406900"/>
            <a:ext cx="2324100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753350" y="2940050"/>
            <a:ext cx="1739900" cy="43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" y="2286000"/>
            <a:ext cx="3670300" cy="148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50" y="3054350"/>
            <a:ext cx="1739900" cy="285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r="21168"/>
          <a:stretch/>
        </p:blipFill>
        <p:spPr>
          <a:xfrm>
            <a:off x="2571750" y="3403600"/>
            <a:ext cx="1371600" cy="2857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9213" y="87504"/>
            <a:ext cx="8235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550" y="4897108"/>
            <a:ext cx="360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b) Is a </a:t>
            </a:r>
            <a:r>
              <a:rPr lang="en-US" sz="32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sol’n</a:t>
            </a:r>
            <a:endParaRPr lang="en-US" sz="32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550" y="3968829"/>
            <a:ext cx="38036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a) Not a </a:t>
            </a:r>
            <a:r>
              <a:rPr lang="en-US" sz="32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sol’n</a:t>
            </a:r>
            <a:endParaRPr lang="en-US" sz="32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0400" y="4907548"/>
            <a:ext cx="45238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a) </a:t>
            </a:r>
            <a:r>
              <a:rPr lang="en-US" sz="32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Ind</a:t>
            </a:r>
            <a:r>
              <a:rPr lang="en-US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: x, servings</a:t>
            </a:r>
            <a:endParaRPr lang="en-US" sz="32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1199" y="5413966"/>
            <a:ext cx="4622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halkduster"/>
                <a:cs typeface="Chalkduster"/>
              </a:rPr>
              <a:t>b) </a:t>
            </a:r>
            <a:r>
              <a:rPr lang="en-US" sz="32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Dep</a:t>
            </a:r>
            <a:r>
              <a:rPr lang="en-US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: y, trail mix    			remaining</a:t>
            </a:r>
            <a:endParaRPr lang="en-US" sz="32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1199" y="5525908"/>
            <a:ext cx="360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b) 4 oz.</a:t>
            </a:r>
            <a:endParaRPr lang="en-US" sz="32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8478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1" grpId="1"/>
      <p:bldP spid="22" grpId="0"/>
      <p:bldP spid="22" grpId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42900"/>
            <a:ext cx="8077200" cy="566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Take a Ride:</a:t>
            </a:r>
          </a:p>
          <a:p>
            <a:endParaRPr lang="en-US" dirty="0" smtClean="0"/>
          </a:p>
          <a:p>
            <a:pPr marL="406400" indent="-406400">
              <a:buFont typeface="Arial"/>
              <a:buChar char="•"/>
            </a:pPr>
            <a:r>
              <a:rPr lang="en-US" sz="4000" dirty="0" smtClean="0"/>
              <a:t>Put away all your materials.</a:t>
            </a:r>
          </a:p>
          <a:p>
            <a:endParaRPr lang="en-US" sz="14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en-US" sz="3200" dirty="0"/>
              <a:t>Notes and homework WS in your math </a:t>
            </a:r>
            <a:r>
              <a:rPr lang="en-US" sz="3200" dirty="0" smtClean="0"/>
              <a:t>folder</a:t>
            </a:r>
          </a:p>
          <a:p>
            <a:pPr marL="1028700" lvl="1" indent="-571500">
              <a:buFont typeface="Wingdings" charset="2"/>
              <a:buChar char="q"/>
            </a:pPr>
            <a:r>
              <a:rPr lang="en-US" sz="3200" dirty="0" smtClean="0"/>
              <a:t>INB </a:t>
            </a:r>
            <a:r>
              <a:rPr lang="en-US" sz="3200" dirty="0"/>
              <a:t>back in your cubby</a:t>
            </a:r>
          </a:p>
          <a:p>
            <a:pPr marL="1028700" lvl="1" indent="-571500">
              <a:buFont typeface="Wingdings" charset="2"/>
              <a:buChar char="q"/>
            </a:pPr>
            <a:r>
              <a:rPr lang="en-US" sz="3200" dirty="0" smtClean="0"/>
              <a:t>Turn in your Exit Ticket to the basket on the purple counter</a:t>
            </a:r>
          </a:p>
          <a:p>
            <a:pPr marL="1028700" lvl="1" indent="-571500">
              <a:buFont typeface="Wingdings" charset="2"/>
              <a:buChar char="q"/>
            </a:pPr>
            <a:r>
              <a:rPr lang="en-US" sz="3200" dirty="0" smtClean="0"/>
              <a:t>Give your red pen to Ms. Hatch</a:t>
            </a:r>
          </a:p>
          <a:p>
            <a:pPr marL="406400" indent="-406400"/>
            <a:endParaRPr lang="en-US" dirty="0"/>
          </a:p>
          <a:p>
            <a:pPr marL="406400" indent="-406400">
              <a:buFont typeface="Arial"/>
              <a:buChar char="•"/>
            </a:pPr>
            <a:r>
              <a:rPr lang="en-US" sz="4000" dirty="0" smtClean="0"/>
              <a:t>Make sure your desk area is </a:t>
            </a:r>
            <a:r>
              <a:rPr lang="en-US" sz="4000" dirty="0" smtClean="0">
                <a:solidFill>
                  <a:srgbClr val="FF0000"/>
                </a:solidFill>
              </a:rPr>
              <a:t>CLEAN</a:t>
            </a:r>
            <a:r>
              <a:rPr lang="en-US" sz="4000" dirty="0" smtClean="0"/>
              <a:t>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72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633" y="600911"/>
            <a:ext cx="8087481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Once you get back to your seat:  </a:t>
            </a:r>
            <a:r>
              <a:rPr lang="en-US" sz="2800" b="1" dirty="0" smtClean="0">
                <a:solidFill>
                  <a:srgbClr val="FF0000"/>
                </a:solidFill>
              </a:rPr>
              <a:t>(30 sec!)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endParaRPr lang="en-US" sz="1200" b="1" dirty="0" smtClean="0"/>
          </a:p>
          <a:p>
            <a:r>
              <a:rPr lang="en-US" sz="3200" b="1" dirty="0"/>
              <a:t>Fill in your Table of Contents:</a:t>
            </a:r>
          </a:p>
          <a:p>
            <a:endParaRPr lang="en-US" sz="1000" b="1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7.1  </a:t>
            </a:r>
            <a:r>
              <a:rPr lang="en-US" sz="2800" dirty="0" smtClean="0">
                <a:solidFill>
                  <a:srgbClr val="000000"/>
                </a:solidFill>
              </a:rPr>
              <a:t>	pg. 96		Writing </a:t>
            </a:r>
            <a:r>
              <a:rPr lang="en-US" sz="2800" dirty="0" smtClean="0">
                <a:solidFill>
                  <a:srgbClr val="000000"/>
                </a:solidFill>
              </a:rPr>
              <a:t>Equations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7.2  </a:t>
            </a:r>
            <a:r>
              <a:rPr lang="en-US" sz="2800" dirty="0" smtClean="0">
                <a:solidFill>
                  <a:srgbClr val="000000"/>
                </a:solidFill>
              </a:rPr>
              <a:t>	pg. 98		Solving </a:t>
            </a:r>
            <a:r>
              <a:rPr lang="en-US" sz="2800" dirty="0" smtClean="0">
                <a:solidFill>
                  <a:srgbClr val="000000"/>
                </a:solidFill>
              </a:rPr>
              <a:t>Equations with </a:t>
            </a:r>
            <a:r>
              <a:rPr lang="en-US" sz="2800" dirty="0" smtClean="0">
                <a:solidFill>
                  <a:srgbClr val="000000"/>
                </a:solidFill>
              </a:rPr>
              <a:t>Add </a:t>
            </a:r>
            <a:r>
              <a:rPr lang="en-US" sz="2800" dirty="0" smtClean="0">
                <a:solidFill>
                  <a:srgbClr val="000000"/>
                </a:solidFill>
              </a:rPr>
              <a:t>or </a:t>
            </a:r>
            <a:r>
              <a:rPr lang="en-US" sz="2800" dirty="0" err="1" smtClean="0">
                <a:solidFill>
                  <a:srgbClr val="000000"/>
                </a:solidFill>
              </a:rPr>
              <a:t>Subt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7.3  </a:t>
            </a:r>
            <a:r>
              <a:rPr lang="en-US" sz="2800" dirty="0" smtClean="0"/>
              <a:t>	pg. 100	Solving </a:t>
            </a:r>
            <a:r>
              <a:rPr lang="en-US" sz="2800" dirty="0"/>
              <a:t>Equations with </a:t>
            </a:r>
            <a:r>
              <a:rPr lang="en-US" sz="2800" dirty="0" err="1"/>
              <a:t>Mult</a:t>
            </a:r>
            <a:r>
              <a:rPr lang="en-US" sz="2800" dirty="0"/>
              <a:t>. or </a:t>
            </a:r>
            <a:r>
              <a:rPr lang="en-US" sz="2800" dirty="0" smtClean="0"/>
              <a:t>Div.</a:t>
            </a:r>
            <a:endParaRPr lang="en-US" sz="2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7.4  </a:t>
            </a:r>
            <a:r>
              <a:rPr lang="en-US" sz="2800" dirty="0" smtClean="0">
                <a:solidFill>
                  <a:srgbClr val="FF0000"/>
                </a:solidFill>
              </a:rPr>
              <a:t>	pg. 102	Solving </a:t>
            </a:r>
            <a:r>
              <a:rPr lang="en-US" sz="2800" dirty="0" smtClean="0">
                <a:solidFill>
                  <a:srgbClr val="FF0000"/>
                </a:solidFill>
              </a:rPr>
              <a:t>Equations in Two Variables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200" b="1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200" b="1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200" b="1" dirty="0" smtClean="0"/>
          </a:p>
          <a:p>
            <a:pPr>
              <a:spcAft>
                <a:spcPts val="2400"/>
              </a:spcAft>
            </a:pPr>
            <a:r>
              <a:rPr lang="en-US" sz="3200" b="1" dirty="0" smtClean="0"/>
              <a:t>Clear your desks:  </a:t>
            </a:r>
            <a:r>
              <a:rPr lang="en-US" sz="2800" dirty="0" smtClean="0"/>
              <a:t>Keep out your</a:t>
            </a:r>
            <a:r>
              <a:rPr lang="en-US" sz="2800" dirty="0" smtClean="0">
                <a:solidFill>
                  <a:srgbClr val="FF0000"/>
                </a:solidFill>
              </a:rPr>
              <a:t> GOLD notes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FF0000"/>
                </a:solidFill>
              </a:rPr>
              <a:t>pencil</a:t>
            </a:r>
            <a:r>
              <a:rPr lang="en-US" sz="2800" dirty="0" smtClean="0"/>
              <a:t>.  Everything else, off your desk! </a:t>
            </a:r>
            <a:r>
              <a:rPr lang="en-US" sz="2800" dirty="0" smtClean="0">
                <a:sym typeface="Wingdings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5808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2972177"/>
            <a:ext cx="7734300" cy="78580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nime Ace 2.0 BB"/>
                <a:cs typeface="Anime Ace 2.0 BB"/>
              </a:rPr>
              <a:t>Chapter 7.4 – Lesson</a:t>
            </a:r>
          </a:p>
          <a:p>
            <a:endParaRPr lang="en-US" sz="2400" dirty="0" smtClean="0">
              <a:solidFill>
                <a:schemeClr val="tx1"/>
              </a:solidFill>
              <a:latin typeface="Anime Ace 2.0 BB"/>
              <a:cs typeface="Anime Ace 2.0 BB"/>
            </a:endParaRPr>
          </a:p>
          <a:p>
            <a:endParaRPr lang="en-US" sz="2400" dirty="0" smtClean="0">
              <a:solidFill>
                <a:schemeClr val="tx1"/>
              </a:solidFill>
              <a:latin typeface="Anime Ace 2.0 BB"/>
              <a:cs typeface="Anime Ace 2.0 BB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30300" y="572516"/>
            <a:ext cx="6807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ime Ace 2.0 BB"/>
                <a:cs typeface="Anime Ace 2.0 BB"/>
              </a:rPr>
              <a:t>Solving Equations</a:t>
            </a:r>
            <a:br>
              <a:rPr lang="en-US" dirty="0" smtClean="0">
                <a:latin typeface="Anime Ace 2.0 BB"/>
                <a:cs typeface="Anime Ace 2.0 BB"/>
              </a:rPr>
            </a:br>
            <a:r>
              <a:rPr lang="en-US" sz="3600" dirty="0" smtClean="0">
                <a:latin typeface="Anime Ace 2.0 BB"/>
                <a:cs typeface="Anime Ace 2.0 BB"/>
              </a:rPr>
              <a:t>in two variables</a:t>
            </a:r>
            <a:endParaRPr lang="en-US" sz="3600" dirty="0">
              <a:latin typeface="Anime Ace 2.0 BB"/>
              <a:cs typeface="Anime Ace 2.0 B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00" y="4430500"/>
            <a:ext cx="8115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 can identify </a:t>
            </a:r>
            <a:r>
              <a:rPr lang="en-US" sz="3200" dirty="0" smtClean="0"/>
              <a:t>independent </a:t>
            </a:r>
            <a:r>
              <a:rPr lang="en-US" sz="3200" dirty="0"/>
              <a:t>and dependent variables and can write equations in two variables.  I can use tables and graphs to analyze the relationship between two variables.</a:t>
            </a:r>
            <a:endParaRPr lang="en-US" sz="3200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545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" y="332104"/>
            <a:ext cx="8513803" cy="10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2900"/>
            <a:ext cx="9144000" cy="628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4900"/>
            <a:ext cx="9144000" cy="25579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71420" y="3317758"/>
            <a:ext cx="1860880" cy="441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827" y="3236737"/>
            <a:ext cx="1860880" cy="441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3820" y="3759200"/>
            <a:ext cx="1860880" cy="441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0827" y="3690879"/>
            <a:ext cx="1860880" cy="509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0826" y="4284721"/>
            <a:ext cx="3742373" cy="648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958" y="3249437"/>
            <a:ext cx="1860880" cy="441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958" y="3690879"/>
            <a:ext cx="1860880" cy="509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81957" y="4284721"/>
            <a:ext cx="3962043" cy="648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9058" y="2807995"/>
            <a:ext cx="2996842" cy="441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65360" y="726957"/>
            <a:ext cx="5130370" cy="670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0826" y="1042928"/>
            <a:ext cx="3383433" cy="327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1889746" y="4284721"/>
            <a:ext cx="1996454" cy="699632"/>
          </a:xfrm>
          <a:prstGeom prst="donut">
            <a:avLst>
              <a:gd name="adj" fmla="val 10429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6775476" y="4271297"/>
            <a:ext cx="2470124" cy="699632"/>
          </a:xfrm>
          <a:prstGeom prst="donut">
            <a:avLst>
              <a:gd name="adj" fmla="val 10429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77394"/>
            <a:ext cx="3359776" cy="72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2733" y="384338"/>
            <a:ext cx="114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ime Ace 2.0 BB"/>
                <a:cs typeface="Anime Ace 2.0 BB"/>
              </a:rPr>
              <a:t>7.4</a:t>
            </a:r>
            <a:endParaRPr lang="en-US" sz="2800" b="1" dirty="0">
              <a:latin typeface="Anime Ace 2.0 BB"/>
              <a:cs typeface="Anime Ace 2.0 BB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9" y="1130300"/>
            <a:ext cx="8794595" cy="115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3810000"/>
            <a:ext cx="70104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810000"/>
            <a:ext cx="3937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-48965"/>
          <a:stretch/>
        </p:blipFill>
        <p:spPr>
          <a:xfrm>
            <a:off x="4565650" y="3848100"/>
            <a:ext cx="548640" cy="355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4322126" y="1755658"/>
            <a:ext cx="3615373" cy="441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1953" y="3860800"/>
            <a:ext cx="3615373" cy="441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22126" y="3779779"/>
            <a:ext cx="3615373" cy="441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2242" y="378403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nime Ace 2.0 BB" charset="0"/>
                <a:ea typeface="Anime Ace 2.0 BB" charset="0"/>
                <a:cs typeface="Anime Ace 2.0 BB" charset="0"/>
              </a:rPr>
              <a:t>Pg. </a:t>
            </a:r>
            <a:r>
              <a:rPr lang="en-US" sz="2800" b="1" dirty="0" smtClean="0">
                <a:solidFill>
                  <a:srgbClr val="7030A0"/>
                </a:solidFill>
                <a:latin typeface="Anime Ace 2.0 BB" charset="0"/>
                <a:ea typeface="Anime Ace 2.0 BB" charset="0"/>
                <a:cs typeface="Anime Ace 2.0 BB" charset="0"/>
              </a:rPr>
              <a:t>103</a:t>
            </a:r>
            <a:endParaRPr lang="en-US" sz="2800" b="1" dirty="0">
              <a:solidFill>
                <a:srgbClr val="7030A0"/>
              </a:solidFill>
              <a:latin typeface="Anime Ace 2.0 BB" charset="0"/>
              <a:ea typeface="Anime Ace 2.0 BB" charset="0"/>
              <a:cs typeface="Anime Ace 2.0 B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1954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9320"/>
            <a:ext cx="9144000" cy="649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6548"/>
            <a:ext cx="9144000" cy="25250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06295" y="701558"/>
            <a:ext cx="56281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" y="1046929"/>
            <a:ext cx="58186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32905" y="1046929"/>
            <a:ext cx="2926348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" y="1432872"/>
            <a:ext cx="8744953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" y="1780715"/>
            <a:ext cx="58186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4935479"/>
            <a:ext cx="8191499" cy="115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43889 " pathEditMode="relative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85900"/>
            <a:ext cx="8610600" cy="317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-1" b="68857"/>
          <a:stretch/>
        </p:blipFill>
        <p:spPr>
          <a:xfrm>
            <a:off x="0" y="547116"/>
            <a:ext cx="9144000" cy="786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495" y="2035058"/>
            <a:ext cx="68981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98495" y="2543058"/>
            <a:ext cx="26309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3195" y="2543058"/>
            <a:ext cx="26309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8495" y="3081401"/>
            <a:ext cx="26309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495" y="3081401"/>
            <a:ext cx="26309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98495" y="3551545"/>
            <a:ext cx="26309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3495" y="3551545"/>
            <a:ext cx="26309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3495" y="4092458"/>
            <a:ext cx="55392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2448546" y="3935868"/>
            <a:ext cx="789954" cy="699632"/>
          </a:xfrm>
          <a:prstGeom prst="donut">
            <a:avLst>
              <a:gd name="adj" fmla="val 10429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77394"/>
            <a:ext cx="3359776" cy="72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2733" y="384338"/>
            <a:ext cx="114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ime Ace 2.0 BB"/>
                <a:cs typeface="Anime Ace 2.0 BB"/>
              </a:rPr>
              <a:t>7.4</a:t>
            </a:r>
            <a:endParaRPr lang="en-US" sz="2800" b="1" dirty="0">
              <a:latin typeface="Anime Ace 2.0 BB"/>
              <a:cs typeface="Anime Ace 2.0 BB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b="26918"/>
          <a:stretch/>
        </p:blipFill>
        <p:spPr>
          <a:xfrm>
            <a:off x="342900" y="1104900"/>
            <a:ext cx="8458200" cy="1234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5828" b="-189"/>
          <a:stretch/>
        </p:blipFill>
        <p:spPr>
          <a:xfrm>
            <a:off x="342900" y="3858768"/>
            <a:ext cx="8458200" cy="41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117600"/>
            <a:ext cx="393700" cy="44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2242" y="378403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nime Ace 2.0 BB" charset="0"/>
                <a:ea typeface="Anime Ace 2.0 BB" charset="0"/>
                <a:cs typeface="Anime Ace 2.0 BB" charset="0"/>
              </a:rPr>
              <a:t>Pg. </a:t>
            </a:r>
            <a:r>
              <a:rPr lang="en-US" sz="2800" b="1" smtClean="0">
                <a:solidFill>
                  <a:srgbClr val="7030A0"/>
                </a:solidFill>
                <a:latin typeface="Anime Ace 2.0 BB" charset="0"/>
                <a:ea typeface="Anime Ace 2.0 BB" charset="0"/>
                <a:cs typeface="Anime Ace 2.0 BB" charset="0"/>
              </a:rPr>
              <a:t>103</a:t>
            </a:r>
            <a:endParaRPr lang="en-US" sz="2800" b="1" dirty="0">
              <a:solidFill>
                <a:srgbClr val="7030A0"/>
              </a:solidFill>
              <a:latin typeface="Anime Ace 2.0 BB" charset="0"/>
              <a:ea typeface="Anime Ace 2.0 BB" charset="0"/>
              <a:cs typeface="Anime Ace 2.0 B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00"/>
            <a:ext cx="9144000" cy="5018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38100"/>
            <a:ext cx="3479800" cy="287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895" y="2949458"/>
            <a:ext cx="84475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895" y="3335401"/>
            <a:ext cx="8447505" cy="3859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2095" y="4689358"/>
            <a:ext cx="1183105" cy="352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4095" y="4689358"/>
            <a:ext cx="1183105" cy="352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98595" y="4689358"/>
            <a:ext cx="1183105" cy="352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2095" y="5194300"/>
            <a:ext cx="1183105" cy="352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4095" y="5194300"/>
            <a:ext cx="1183105" cy="352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98595" y="5194300"/>
            <a:ext cx="1183105" cy="352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2095" y="5705358"/>
            <a:ext cx="1183105" cy="352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84095" y="5705358"/>
            <a:ext cx="1183105" cy="352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98595" y="5705358"/>
            <a:ext cx="1183105" cy="352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1395" y="3708644"/>
            <a:ext cx="6085305" cy="2603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 r="5997" b="-5632"/>
          <a:stretch/>
        </p:blipFill>
        <p:spPr bwMode="auto">
          <a:xfrm>
            <a:off x="6799580" y="3721344"/>
            <a:ext cx="2217420" cy="2387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211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19926</TotalTime>
  <Words>312</Words>
  <Application>Microsoft Macintosh PowerPoint</Application>
  <PresentationFormat>On-screen Show (4:3)</PresentationFormat>
  <Paragraphs>88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Anime Ace 2.0 BB</vt:lpstr>
      <vt:lpstr>Calibri</vt:lpstr>
      <vt:lpstr>Chalkduster</vt:lpstr>
      <vt:lpstr>Verdana</vt:lpstr>
      <vt:lpstr>Wingdings</vt:lpstr>
      <vt:lpstr>Zapf Dingbats</vt:lpstr>
      <vt:lpstr>Arial</vt:lpstr>
      <vt:lpstr>Office Theme</vt:lpstr>
      <vt:lpstr>PowerPoint Presentation</vt:lpstr>
      <vt:lpstr>PowerPoint Presentation</vt:lpstr>
      <vt:lpstr>Solving Equations in two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 Time! </vt:lpstr>
      <vt:lpstr>Exit Ticket Time! </vt:lpstr>
      <vt:lpstr>PowerPoint Presentation</vt:lpstr>
    </vt:vector>
  </TitlesOfParts>
  <Company>Union Middle School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Fractions</dc:title>
  <dc:creator>Eryn Hatch</dc:creator>
  <cp:lastModifiedBy>Microsoft Office User</cp:lastModifiedBy>
  <cp:revision>337</cp:revision>
  <dcterms:created xsi:type="dcterms:W3CDTF">2015-09-27T02:22:51Z</dcterms:created>
  <dcterms:modified xsi:type="dcterms:W3CDTF">2017-03-23T17:10:01Z</dcterms:modified>
</cp:coreProperties>
</file>